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56" r:id="rId4"/>
    <p:sldId id="257" r:id="rId5"/>
    <p:sldId id="262" r:id="rId6"/>
    <p:sldId id="263" r:id="rId7"/>
    <p:sldId id="260" r:id="rId8"/>
    <p:sldId id="261" r:id="rId9"/>
    <p:sldId id="264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E2E354-6385-49AE-9174-69BF7755B410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7E63856-F8A8-45B4-9937-EC8505A1F16C}">
      <dgm:prSet/>
      <dgm:spPr/>
      <dgm:t>
        <a:bodyPr/>
        <a:lstStyle/>
        <a:p>
          <a:r>
            <a:rPr lang="en-US"/>
            <a:t>Outline</a:t>
          </a:r>
        </a:p>
      </dgm:t>
    </dgm:pt>
    <dgm:pt modelId="{EF745A3A-FFD5-45FE-8D85-5D4CE4BFAD04}" type="parTrans" cxnId="{8C0D275F-0E71-47E0-AEE6-4F9CA5D44B3A}">
      <dgm:prSet/>
      <dgm:spPr/>
      <dgm:t>
        <a:bodyPr/>
        <a:lstStyle/>
        <a:p>
          <a:endParaRPr lang="en-US"/>
        </a:p>
      </dgm:t>
    </dgm:pt>
    <dgm:pt modelId="{9E3AAF97-D369-4C98-B462-7ACA337F94CF}" type="sibTrans" cxnId="{8C0D275F-0E71-47E0-AEE6-4F9CA5D44B3A}">
      <dgm:prSet/>
      <dgm:spPr/>
      <dgm:t>
        <a:bodyPr/>
        <a:lstStyle/>
        <a:p>
          <a:endParaRPr lang="en-US"/>
        </a:p>
      </dgm:t>
    </dgm:pt>
    <dgm:pt modelId="{32384615-A627-44FC-AF93-DB55EE0764FA}">
      <dgm:prSet/>
      <dgm:spPr/>
      <dgm:t>
        <a:bodyPr/>
        <a:lstStyle/>
        <a:p>
          <a:r>
            <a:rPr lang="en-US"/>
            <a:t>I can outline some of the contents of the Quran.</a:t>
          </a:r>
        </a:p>
      </dgm:t>
    </dgm:pt>
    <dgm:pt modelId="{FB815873-80EC-4638-8B66-FC54536387B4}" type="parTrans" cxnId="{5E25C373-870C-46B1-AA4B-9E684ED4F6A8}">
      <dgm:prSet/>
      <dgm:spPr/>
      <dgm:t>
        <a:bodyPr/>
        <a:lstStyle/>
        <a:p>
          <a:endParaRPr lang="en-US"/>
        </a:p>
      </dgm:t>
    </dgm:pt>
    <dgm:pt modelId="{D0980FE6-E79C-4980-8744-E92024165A34}" type="sibTrans" cxnId="{5E25C373-870C-46B1-AA4B-9E684ED4F6A8}">
      <dgm:prSet/>
      <dgm:spPr/>
      <dgm:t>
        <a:bodyPr/>
        <a:lstStyle/>
        <a:p>
          <a:endParaRPr lang="en-US"/>
        </a:p>
      </dgm:t>
    </dgm:pt>
    <dgm:pt modelId="{667A17C7-AE3C-4D76-8714-C67740391DC0}">
      <dgm:prSet/>
      <dgm:spPr/>
      <dgm:t>
        <a:bodyPr/>
        <a:lstStyle/>
        <a:p>
          <a:r>
            <a:rPr lang="en-US"/>
            <a:t>Explain</a:t>
          </a:r>
        </a:p>
      </dgm:t>
    </dgm:pt>
    <dgm:pt modelId="{D93CD0A6-E085-4F73-B593-D453839CE74B}" type="parTrans" cxnId="{0B567E6E-7F71-4329-94BC-E6417F4ACBC5}">
      <dgm:prSet/>
      <dgm:spPr/>
      <dgm:t>
        <a:bodyPr/>
        <a:lstStyle/>
        <a:p>
          <a:endParaRPr lang="en-US"/>
        </a:p>
      </dgm:t>
    </dgm:pt>
    <dgm:pt modelId="{7AEEEE1C-936F-4D53-A019-F62A838ABA04}" type="sibTrans" cxnId="{0B567E6E-7F71-4329-94BC-E6417F4ACBC5}">
      <dgm:prSet/>
      <dgm:spPr/>
      <dgm:t>
        <a:bodyPr/>
        <a:lstStyle/>
        <a:p>
          <a:endParaRPr lang="en-US"/>
        </a:p>
      </dgm:t>
    </dgm:pt>
    <dgm:pt modelId="{80822A92-1E98-4B8C-9CDF-68960C0D8562}">
      <dgm:prSet/>
      <dgm:spPr/>
      <dgm:t>
        <a:bodyPr/>
        <a:lstStyle/>
        <a:p>
          <a:r>
            <a:rPr lang="en-US" dirty="0"/>
            <a:t>I can explain how the Quran is used in a Muslim’s day-to-day life.</a:t>
          </a:r>
        </a:p>
      </dgm:t>
    </dgm:pt>
    <dgm:pt modelId="{C2997D1F-34C4-4C51-AFEA-AFCE6F0497FF}" type="parTrans" cxnId="{93B2E0D6-DD80-4DF2-AAB9-8034B76BAB18}">
      <dgm:prSet/>
      <dgm:spPr/>
      <dgm:t>
        <a:bodyPr/>
        <a:lstStyle/>
        <a:p>
          <a:endParaRPr lang="en-US"/>
        </a:p>
      </dgm:t>
    </dgm:pt>
    <dgm:pt modelId="{1F53D0DA-29E4-4CEF-BCF5-367C4D13E906}" type="sibTrans" cxnId="{93B2E0D6-DD80-4DF2-AAB9-8034B76BAB18}">
      <dgm:prSet/>
      <dgm:spPr/>
      <dgm:t>
        <a:bodyPr/>
        <a:lstStyle/>
        <a:p>
          <a:endParaRPr lang="en-US"/>
        </a:p>
      </dgm:t>
    </dgm:pt>
    <dgm:pt modelId="{FA9FFA08-C1CA-4CE1-9AF0-15BF8EE01AB4}">
      <dgm:prSet/>
      <dgm:spPr/>
      <dgm:t>
        <a:bodyPr/>
        <a:lstStyle/>
        <a:p>
          <a:r>
            <a:rPr lang="en-US"/>
            <a:t>Give</a:t>
          </a:r>
        </a:p>
      </dgm:t>
    </dgm:pt>
    <dgm:pt modelId="{8187186B-E870-4061-A563-FEF02ED31732}" type="parTrans" cxnId="{609EF592-E521-48B8-BA74-9E4BF175EF82}">
      <dgm:prSet/>
      <dgm:spPr/>
      <dgm:t>
        <a:bodyPr/>
        <a:lstStyle/>
        <a:p>
          <a:endParaRPr lang="en-US"/>
        </a:p>
      </dgm:t>
    </dgm:pt>
    <dgm:pt modelId="{7C52A9E0-D072-481B-807E-659ED0283322}" type="sibTrans" cxnId="{609EF592-E521-48B8-BA74-9E4BF175EF82}">
      <dgm:prSet/>
      <dgm:spPr/>
      <dgm:t>
        <a:bodyPr/>
        <a:lstStyle/>
        <a:p>
          <a:endParaRPr lang="en-US"/>
        </a:p>
      </dgm:t>
    </dgm:pt>
    <dgm:pt modelId="{ACF737A0-C1A0-4A16-B995-2A19BCAEB1B4}">
      <dgm:prSet/>
      <dgm:spPr/>
      <dgm:t>
        <a:bodyPr/>
        <a:lstStyle/>
        <a:p>
          <a:r>
            <a:rPr lang="en-US"/>
            <a:t>I can give reasons and different points of view about the importance of the Quran.</a:t>
          </a:r>
        </a:p>
      </dgm:t>
    </dgm:pt>
    <dgm:pt modelId="{64C61985-FCCB-4CE2-BB14-AE0256E8BFD7}" type="parTrans" cxnId="{40EC0F5F-B9DA-4F6C-96C9-E0B4EBACD81A}">
      <dgm:prSet/>
      <dgm:spPr/>
      <dgm:t>
        <a:bodyPr/>
        <a:lstStyle/>
        <a:p>
          <a:endParaRPr lang="en-US"/>
        </a:p>
      </dgm:t>
    </dgm:pt>
    <dgm:pt modelId="{42072AE7-243A-4296-8914-5DFF887CC73E}" type="sibTrans" cxnId="{40EC0F5F-B9DA-4F6C-96C9-E0B4EBACD81A}">
      <dgm:prSet/>
      <dgm:spPr/>
      <dgm:t>
        <a:bodyPr/>
        <a:lstStyle/>
        <a:p>
          <a:endParaRPr lang="en-US"/>
        </a:p>
      </dgm:t>
    </dgm:pt>
    <dgm:pt modelId="{B07F8A47-355C-4B89-8A88-38E0A54A154B}" type="pres">
      <dgm:prSet presAssocID="{1BE2E354-6385-49AE-9174-69BF7755B410}" presName="Name0" presStyleCnt="0">
        <dgm:presLayoutVars>
          <dgm:dir/>
          <dgm:animLvl val="lvl"/>
          <dgm:resizeHandles val="exact"/>
        </dgm:presLayoutVars>
      </dgm:prSet>
      <dgm:spPr/>
    </dgm:pt>
    <dgm:pt modelId="{1AD4F094-1F6F-49E8-8D54-FE63234C2327}" type="pres">
      <dgm:prSet presAssocID="{07E63856-F8A8-45B4-9937-EC8505A1F16C}" presName="linNode" presStyleCnt="0"/>
      <dgm:spPr/>
    </dgm:pt>
    <dgm:pt modelId="{A766DE6E-5A48-4F30-AA0D-ED187BF553AE}" type="pres">
      <dgm:prSet presAssocID="{07E63856-F8A8-45B4-9937-EC8505A1F16C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08AADCD4-2BFA-4499-B3F4-0A052F9FB461}" type="pres">
      <dgm:prSet presAssocID="{07E63856-F8A8-45B4-9937-EC8505A1F16C}" presName="descendantText" presStyleLbl="alignAccFollowNode1" presStyleIdx="0" presStyleCnt="3">
        <dgm:presLayoutVars>
          <dgm:bulletEnabled/>
        </dgm:presLayoutVars>
      </dgm:prSet>
      <dgm:spPr/>
    </dgm:pt>
    <dgm:pt modelId="{D1B430A9-1F89-4305-A5D5-ABC09DEFEE39}" type="pres">
      <dgm:prSet presAssocID="{9E3AAF97-D369-4C98-B462-7ACA337F94CF}" presName="sp" presStyleCnt="0"/>
      <dgm:spPr/>
    </dgm:pt>
    <dgm:pt modelId="{A41F4A1A-543B-42E7-A28A-68BE0E322358}" type="pres">
      <dgm:prSet presAssocID="{667A17C7-AE3C-4D76-8714-C67740391DC0}" presName="linNode" presStyleCnt="0"/>
      <dgm:spPr/>
    </dgm:pt>
    <dgm:pt modelId="{52ABC249-F37D-4A46-BA4F-034D28294352}" type="pres">
      <dgm:prSet presAssocID="{667A17C7-AE3C-4D76-8714-C67740391DC0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CE123741-DCCE-48E1-9837-B8C936E2FD78}" type="pres">
      <dgm:prSet presAssocID="{667A17C7-AE3C-4D76-8714-C67740391DC0}" presName="descendantText" presStyleLbl="alignAccFollowNode1" presStyleIdx="1" presStyleCnt="3">
        <dgm:presLayoutVars>
          <dgm:bulletEnabled/>
        </dgm:presLayoutVars>
      </dgm:prSet>
      <dgm:spPr/>
    </dgm:pt>
    <dgm:pt modelId="{73C19B10-6B80-46FE-8DA9-CE5A89A0ECA6}" type="pres">
      <dgm:prSet presAssocID="{7AEEEE1C-936F-4D53-A019-F62A838ABA04}" presName="sp" presStyleCnt="0"/>
      <dgm:spPr/>
    </dgm:pt>
    <dgm:pt modelId="{6FE89489-3F6E-45CA-B61B-332224BAD3B6}" type="pres">
      <dgm:prSet presAssocID="{FA9FFA08-C1CA-4CE1-9AF0-15BF8EE01AB4}" presName="linNode" presStyleCnt="0"/>
      <dgm:spPr/>
    </dgm:pt>
    <dgm:pt modelId="{04A0CFA5-B9D6-4952-A11F-6EA86B0EECCD}" type="pres">
      <dgm:prSet presAssocID="{FA9FFA08-C1CA-4CE1-9AF0-15BF8EE01AB4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E4420586-8D52-4F9F-8C27-AEAFEF8A5CC4}" type="pres">
      <dgm:prSet presAssocID="{FA9FFA08-C1CA-4CE1-9AF0-15BF8EE01AB4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E026D504-90CA-442B-B554-ACD9C729E9D9}" type="presOf" srcId="{ACF737A0-C1A0-4A16-B995-2A19BCAEB1B4}" destId="{E4420586-8D52-4F9F-8C27-AEAFEF8A5CC4}" srcOrd="0" destOrd="0" presId="urn:microsoft.com/office/officeart/2016/7/layout/VerticalSolidActionList"/>
    <dgm:cxn modelId="{BF10B207-A76A-4440-8F2C-3985A3757C71}" type="presOf" srcId="{07E63856-F8A8-45B4-9937-EC8505A1F16C}" destId="{A766DE6E-5A48-4F30-AA0D-ED187BF553AE}" srcOrd="0" destOrd="0" presId="urn:microsoft.com/office/officeart/2016/7/layout/VerticalSolidActionList"/>
    <dgm:cxn modelId="{59FA090F-5EBC-4E07-96BB-CDBF80C7C87B}" type="presOf" srcId="{FA9FFA08-C1CA-4CE1-9AF0-15BF8EE01AB4}" destId="{04A0CFA5-B9D6-4952-A11F-6EA86B0EECCD}" srcOrd="0" destOrd="0" presId="urn:microsoft.com/office/officeart/2016/7/layout/VerticalSolidActionList"/>
    <dgm:cxn modelId="{313CC233-ECD4-4D6F-BE8C-B7ED0D4233FF}" type="presOf" srcId="{1BE2E354-6385-49AE-9174-69BF7755B410}" destId="{B07F8A47-355C-4B89-8A88-38E0A54A154B}" srcOrd="0" destOrd="0" presId="urn:microsoft.com/office/officeart/2016/7/layout/VerticalSolidActionList"/>
    <dgm:cxn modelId="{EC7F385E-A87B-4F51-ACBD-47B5967B9496}" type="presOf" srcId="{32384615-A627-44FC-AF93-DB55EE0764FA}" destId="{08AADCD4-2BFA-4499-B3F4-0A052F9FB461}" srcOrd="0" destOrd="0" presId="urn:microsoft.com/office/officeart/2016/7/layout/VerticalSolidActionList"/>
    <dgm:cxn modelId="{40EC0F5F-B9DA-4F6C-96C9-E0B4EBACD81A}" srcId="{FA9FFA08-C1CA-4CE1-9AF0-15BF8EE01AB4}" destId="{ACF737A0-C1A0-4A16-B995-2A19BCAEB1B4}" srcOrd="0" destOrd="0" parTransId="{64C61985-FCCB-4CE2-BB14-AE0256E8BFD7}" sibTransId="{42072AE7-243A-4296-8914-5DFF887CC73E}"/>
    <dgm:cxn modelId="{8C0D275F-0E71-47E0-AEE6-4F9CA5D44B3A}" srcId="{1BE2E354-6385-49AE-9174-69BF7755B410}" destId="{07E63856-F8A8-45B4-9937-EC8505A1F16C}" srcOrd="0" destOrd="0" parTransId="{EF745A3A-FFD5-45FE-8D85-5D4CE4BFAD04}" sibTransId="{9E3AAF97-D369-4C98-B462-7ACA337F94CF}"/>
    <dgm:cxn modelId="{0B567E6E-7F71-4329-94BC-E6417F4ACBC5}" srcId="{1BE2E354-6385-49AE-9174-69BF7755B410}" destId="{667A17C7-AE3C-4D76-8714-C67740391DC0}" srcOrd="1" destOrd="0" parTransId="{D93CD0A6-E085-4F73-B593-D453839CE74B}" sibTransId="{7AEEEE1C-936F-4D53-A019-F62A838ABA04}"/>
    <dgm:cxn modelId="{5E25C373-870C-46B1-AA4B-9E684ED4F6A8}" srcId="{07E63856-F8A8-45B4-9937-EC8505A1F16C}" destId="{32384615-A627-44FC-AF93-DB55EE0764FA}" srcOrd="0" destOrd="0" parTransId="{FB815873-80EC-4638-8B66-FC54536387B4}" sibTransId="{D0980FE6-E79C-4980-8744-E92024165A34}"/>
    <dgm:cxn modelId="{609EF592-E521-48B8-BA74-9E4BF175EF82}" srcId="{1BE2E354-6385-49AE-9174-69BF7755B410}" destId="{FA9FFA08-C1CA-4CE1-9AF0-15BF8EE01AB4}" srcOrd="2" destOrd="0" parTransId="{8187186B-E870-4061-A563-FEF02ED31732}" sibTransId="{7C52A9E0-D072-481B-807E-659ED0283322}"/>
    <dgm:cxn modelId="{C497B89A-F18D-4D75-9EFD-4B877C8A7279}" type="presOf" srcId="{80822A92-1E98-4B8C-9CDF-68960C0D8562}" destId="{CE123741-DCCE-48E1-9837-B8C936E2FD78}" srcOrd="0" destOrd="0" presId="urn:microsoft.com/office/officeart/2016/7/layout/VerticalSolidActionList"/>
    <dgm:cxn modelId="{8BA5E3B2-208C-4279-9663-881B2ED696AF}" type="presOf" srcId="{667A17C7-AE3C-4D76-8714-C67740391DC0}" destId="{52ABC249-F37D-4A46-BA4F-034D28294352}" srcOrd="0" destOrd="0" presId="urn:microsoft.com/office/officeart/2016/7/layout/VerticalSolidActionList"/>
    <dgm:cxn modelId="{93B2E0D6-DD80-4DF2-AAB9-8034B76BAB18}" srcId="{667A17C7-AE3C-4D76-8714-C67740391DC0}" destId="{80822A92-1E98-4B8C-9CDF-68960C0D8562}" srcOrd="0" destOrd="0" parTransId="{C2997D1F-34C4-4C51-AFEA-AFCE6F0497FF}" sibTransId="{1F53D0DA-29E4-4CEF-BCF5-367C4D13E906}"/>
    <dgm:cxn modelId="{0137A7F6-D19E-42E4-94F4-1FE4AE84C8E8}" type="presParOf" srcId="{B07F8A47-355C-4B89-8A88-38E0A54A154B}" destId="{1AD4F094-1F6F-49E8-8D54-FE63234C2327}" srcOrd="0" destOrd="0" presId="urn:microsoft.com/office/officeart/2016/7/layout/VerticalSolidActionList"/>
    <dgm:cxn modelId="{3B43BAC2-50FA-4B9F-BE79-A9A079B2CD34}" type="presParOf" srcId="{1AD4F094-1F6F-49E8-8D54-FE63234C2327}" destId="{A766DE6E-5A48-4F30-AA0D-ED187BF553AE}" srcOrd="0" destOrd="0" presId="urn:microsoft.com/office/officeart/2016/7/layout/VerticalSolidActionList"/>
    <dgm:cxn modelId="{113E47E0-F5D8-4F5C-9B92-8A8E19C905B8}" type="presParOf" srcId="{1AD4F094-1F6F-49E8-8D54-FE63234C2327}" destId="{08AADCD4-2BFA-4499-B3F4-0A052F9FB461}" srcOrd="1" destOrd="0" presId="urn:microsoft.com/office/officeart/2016/7/layout/VerticalSolidActionList"/>
    <dgm:cxn modelId="{A04FF32C-80C4-45F2-BD07-13325958DC3C}" type="presParOf" srcId="{B07F8A47-355C-4B89-8A88-38E0A54A154B}" destId="{D1B430A9-1F89-4305-A5D5-ABC09DEFEE39}" srcOrd="1" destOrd="0" presId="urn:microsoft.com/office/officeart/2016/7/layout/VerticalSolidActionList"/>
    <dgm:cxn modelId="{E73E81AE-F7E6-4A09-819A-5FE4A620AE2A}" type="presParOf" srcId="{B07F8A47-355C-4B89-8A88-38E0A54A154B}" destId="{A41F4A1A-543B-42E7-A28A-68BE0E322358}" srcOrd="2" destOrd="0" presId="urn:microsoft.com/office/officeart/2016/7/layout/VerticalSolidActionList"/>
    <dgm:cxn modelId="{CE63B55D-8F7D-4668-8D4C-52E8C25B88EC}" type="presParOf" srcId="{A41F4A1A-543B-42E7-A28A-68BE0E322358}" destId="{52ABC249-F37D-4A46-BA4F-034D28294352}" srcOrd="0" destOrd="0" presId="urn:microsoft.com/office/officeart/2016/7/layout/VerticalSolidActionList"/>
    <dgm:cxn modelId="{1B922D42-1306-4C25-9995-37CCD084A1B3}" type="presParOf" srcId="{A41F4A1A-543B-42E7-A28A-68BE0E322358}" destId="{CE123741-DCCE-48E1-9837-B8C936E2FD78}" srcOrd="1" destOrd="0" presId="urn:microsoft.com/office/officeart/2016/7/layout/VerticalSolidActionList"/>
    <dgm:cxn modelId="{EFDD63A0-25F8-40E4-B3DB-362ED11AAECD}" type="presParOf" srcId="{B07F8A47-355C-4B89-8A88-38E0A54A154B}" destId="{73C19B10-6B80-46FE-8DA9-CE5A89A0ECA6}" srcOrd="3" destOrd="0" presId="urn:microsoft.com/office/officeart/2016/7/layout/VerticalSolidActionList"/>
    <dgm:cxn modelId="{CAF79056-424B-4625-AD0F-A8A2FF392800}" type="presParOf" srcId="{B07F8A47-355C-4B89-8A88-38E0A54A154B}" destId="{6FE89489-3F6E-45CA-B61B-332224BAD3B6}" srcOrd="4" destOrd="0" presId="urn:microsoft.com/office/officeart/2016/7/layout/VerticalSolidActionList"/>
    <dgm:cxn modelId="{33390C34-4765-4B81-A67A-7CEEC37E9890}" type="presParOf" srcId="{6FE89489-3F6E-45CA-B61B-332224BAD3B6}" destId="{04A0CFA5-B9D6-4952-A11F-6EA86B0EECCD}" srcOrd="0" destOrd="0" presId="urn:microsoft.com/office/officeart/2016/7/layout/VerticalSolidActionList"/>
    <dgm:cxn modelId="{FE3415BC-1379-4CB2-A8D8-60B689446D35}" type="presParOf" srcId="{6FE89489-3F6E-45CA-B61B-332224BAD3B6}" destId="{E4420586-8D52-4F9F-8C27-AEAFEF8A5CC4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ADCD4-2BFA-4499-B3F4-0A052F9FB461}">
      <dsp:nvSpPr>
        <dsp:cNvPr id="0" name=""/>
        <dsp:cNvSpPr/>
      </dsp:nvSpPr>
      <dsp:spPr>
        <a:xfrm>
          <a:off x="1302720" y="1839"/>
          <a:ext cx="5210883" cy="188517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06" tIns="478835" rIns="101106" bIns="47883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 can outline some of the contents of the Quran.</a:t>
          </a:r>
        </a:p>
      </dsp:txBody>
      <dsp:txXfrm>
        <a:off x="1302720" y="1839"/>
        <a:ext cx="5210883" cy="1885175"/>
      </dsp:txXfrm>
    </dsp:sp>
    <dsp:sp modelId="{A766DE6E-5A48-4F30-AA0D-ED187BF553AE}">
      <dsp:nvSpPr>
        <dsp:cNvPr id="0" name=""/>
        <dsp:cNvSpPr/>
      </dsp:nvSpPr>
      <dsp:spPr>
        <a:xfrm>
          <a:off x="0" y="1839"/>
          <a:ext cx="1302720" cy="18851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36" tIns="186213" rIns="68936" bIns="18621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Outline</a:t>
          </a:r>
        </a:p>
      </dsp:txBody>
      <dsp:txXfrm>
        <a:off x="0" y="1839"/>
        <a:ext cx="1302720" cy="1885175"/>
      </dsp:txXfrm>
    </dsp:sp>
    <dsp:sp modelId="{CE123741-DCCE-48E1-9837-B8C936E2FD78}">
      <dsp:nvSpPr>
        <dsp:cNvPr id="0" name=""/>
        <dsp:cNvSpPr/>
      </dsp:nvSpPr>
      <dsp:spPr>
        <a:xfrm>
          <a:off x="1302720" y="2000125"/>
          <a:ext cx="5210883" cy="1885175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06" tIns="478835" rIns="101106" bIns="47883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 can explain how the Quran is used in a Muslim’s day-to-day life.</a:t>
          </a:r>
        </a:p>
      </dsp:txBody>
      <dsp:txXfrm>
        <a:off x="1302720" y="2000125"/>
        <a:ext cx="5210883" cy="1885175"/>
      </dsp:txXfrm>
    </dsp:sp>
    <dsp:sp modelId="{52ABC249-F37D-4A46-BA4F-034D28294352}">
      <dsp:nvSpPr>
        <dsp:cNvPr id="0" name=""/>
        <dsp:cNvSpPr/>
      </dsp:nvSpPr>
      <dsp:spPr>
        <a:xfrm>
          <a:off x="0" y="2000125"/>
          <a:ext cx="1302720" cy="188517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36" tIns="186213" rIns="68936" bIns="18621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Explain</a:t>
          </a:r>
        </a:p>
      </dsp:txBody>
      <dsp:txXfrm>
        <a:off x="0" y="2000125"/>
        <a:ext cx="1302720" cy="1885175"/>
      </dsp:txXfrm>
    </dsp:sp>
    <dsp:sp modelId="{E4420586-8D52-4F9F-8C27-AEAFEF8A5CC4}">
      <dsp:nvSpPr>
        <dsp:cNvPr id="0" name=""/>
        <dsp:cNvSpPr/>
      </dsp:nvSpPr>
      <dsp:spPr>
        <a:xfrm>
          <a:off x="1302720" y="3998411"/>
          <a:ext cx="5210883" cy="188517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06" tIns="478835" rIns="101106" bIns="47883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 can give reasons and different points of view about the importance of the Quran.</a:t>
          </a:r>
        </a:p>
      </dsp:txBody>
      <dsp:txXfrm>
        <a:off x="1302720" y="3998411"/>
        <a:ext cx="5210883" cy="1885175"/>
      </dsp:txXfrm>
    </dsp:sp>
    <dsp:sp modelId="{04A0CFA5-B9D6-4952-A11F-6EA86B0EECCD}">
      <dsp:nvSpPr>
        <dsp:cNvPr id="0" name=""/>
        <dsp:cNvSpPr/>
      </dsp:nvSpPr>
      <dsp:spPr>
        <a:xfrm>
          <a:off x="0" y="3998411"/>
          <a:ext cx="1302720" cy="18851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36" tIns="186213" rIns="68936" bIns="18621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Give</a:t>
          </a:r>
        </a:p>
      </dsp:txBody>
      <dsp:txXfrm>
        <a:off x="0" y="3998411"/>
        <a:ext cx="1302720" cy="1885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DDF3A-64B0-43DC-8F67-1F2C65EC4EEB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224CF-6731-43A6-85A0-51A973185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92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pupils will begin from QC those who struggle with C will then answer B AND A. If they were fine with C they will move on to D and then the challenge.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24CF-6731-43A6-85A0-51A97318547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967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6CB18-9379-4FCA-B676-B442B0674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83C36-D22B-4EB1-9642-DDA70A984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CC7D2-9CF2-424F-9A56-1A19A65C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3DB18-49E3-40D8-A023-874432EA0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22A8-527B-43EA-82A4-800398BA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39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E9E2-B54A-4DB0-993C-57093525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00FD0-6487-496B-A227-07E694379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4E25E-F3C7-4104-AC27-4520B8056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E2B30-F587-4BD2-8489-5172FE0B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988C-09AF-49CC-B039-5918B0AC3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4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DC50-C9F3-4E78-929C-ADDB31878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58B26-41BE-466C-A116-D63A42CE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9ED0A-B6B6-48B0-855B-E02688AF1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44444-AFE1-49D8-8677-A9A90885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4DEF9-BB5C-467E-9B12-A016B371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4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7BF63-E093-49B5-BD03-B0E820778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10E99-463A-4B07-80A5-271CC258A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C3E2F-4260-4061-A19A-22274D2ED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8A1E1-F89B-4E69-ADC8-20C4B911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AC2E7-FF37-4A4C-A9D2-E89879C4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7B589-BCA6-4223-914B-C5A15B8A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F445-5E02-476B-9DBE-AC43C0DFE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40E46-F24D-4AAA-A7E9-CB662B6AB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FAC57-1699-4827-83E7-4DB48B174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392A4-46C7-4AD7-A2D9-38D3402AF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68C722-1447-4632-A7C4-A40D08FD37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6007BB-28B5-40CD-9056-71FC96F91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D9D04-497D-4225-8160-E5AF83E0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A59E95-E589-4844-8C7A-EE3588024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28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A3BB-8F73-43CA-A62B-8BA9CA1FA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80B379-0351-4EE9-8926-A0A990AD6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76463D-FFA6-4EA8-92C0-76E07FA9D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8CC8F-8D2C-412C-AE08-18044539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95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6BB93-BB2D-45FC-8290-EE943044D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BC118-CDCB-4D84-93D0-F7ECF9E0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FF8F7-23DC-44EA-9B90-4368A4C4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78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1D9B-571D-4C60-914F-7846273E3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29072-F3DE-4B23-8602-803AFBC68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839CC-5487-4BA2-8A63-A9C40FED0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FB6C7-E093-46CA-93BA-204CCDD29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F6B0E-6001-414D-AD2E-0C7EFE41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2C64A-0D4B-49BD-AF65-FD9E3667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0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17F1-4479-41D8-8F18-E60968C31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02DF89-D17C-4A2D-875D-2A8314442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58A8F-E485-4011-A498-A98AFA742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717D4-07DE-4E86-A6E0-5FBCE24E8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312FA-E645-4BF6-9183-95B75BDC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6461F-59C4-47DC-82CF-6F4CCEA7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88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42CA1-30ED-4266-86CD-EBAAA7A7B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C7BED9-A796-40B5-97D5-AE14E2A78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A048D-905B-4EDA-BA3E-526A5F47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F3B3-432A-44AC-B78D-E8BA95EB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D1699-C2CB-4CF2-8ACB-08A1E2A0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316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B7404A-47AC-41E6-B4FC-3F4FBB543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3952C8-3C15-47BE-8D62-80C551430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5BE63-6DAF-47BF-9BA3-8B7470C3F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1AD05-6386-456F-950C-46AF3B14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E1135-58F9-42A9-9439-D033A923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95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40B8CE-7734-453A-8127-42A3C1DF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2B1C-525A-46CF-9E68-9581567B6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83584-EE00-44A8-A572-A2D3F6EFB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73D2B-616F-4D4C-BB76-022F6E423AB2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3F4A-A83E-4882-8C42-CB8A8C79F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E1738-43A0-40C5-B1A4-E05CC12C1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2321-8F49-4528-ABD3-58D830340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1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imgres?imgurl=https://upload.wikimedia.org/wikipedia/commons/thumb/7/7b/Opened_Qur%27an.jpg/289px-Opened_Qur%27an.jpg&amp;imgrefurl=https://en.wikipedia.org/wiki/Quran&amp;docid=rnMTFA--rHofoM&amp;tbnid=-Ono8yg4tbKMkM:&amp;vet=10ahUKEwid46eu5eLkAhUDURUIHW0uAIIQMwh8KAAwAA..i&amp;w=289&amp;h=266&amp;bih=559&amp;biw=800&amp;q=quran&amp;ved=0ahUKEwid46eu5eLkAhUDURUIHW0uAIIQMwh8KAAwAA&amp;iact=mrc&amp;uact=8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com/imgres?imgurl=https://publicdomainvectors.org/tn_img/Frame172.png&amp;imgrefurl=https://publicdomainvectors.org/en/vintage-frame-clipart-free-download&amp;docid=kggZb9yaa4k9dM&amp;tbnid=j0S6Jepyr1JxQM:&amp;vet=10ahUKEwjP5dzY5_PkAhWWiFwKHfBxDAEQMwh2KAAwAA..i&amp;w=238&amp;h=300&amp;bih=655&amp;biw=1366&amp;q=frame%20clipart&amp;ved=0ahUKEwjP5dzY5_PkAhWWiFwKHfBxDAEQMwh2KAAwAA&amp;iact=mrc&amp;uact=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D9BA-8839-41F6-B633-340D5876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1325563"/>
          </a:xfrm>
        </p:spPr>
        <p:txBody>
          <a:bodyPr/>
          <a:lstStyle/>
          <a:p>
            <a:r>
              <a:rPr lang="en-GB" b="1" dirty="0"/>
              <a:t>STARTER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4184462-CE71-4FD0-AFDC-9434388A1C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347215"/>
              </p:ext>
            </p:extLst>
          </p:nvPr>
        </p:nvGraphicFramePr>
        <p:xfrm>
          <a:off x="168812" y="1181686"/>
          <a:ext cx="11873132" cy="5735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326">
                  <a:extLst>
                    <a:ext uri="{9D8B030D-6E8A-4147-A177-3AD203B41FA5}">
                      <a16:colId xmlns:a16="http://schemas.microsoft.com/office/drawing/2014/main" val="3039803138"/>
                    </a:ext>
                  </a:extLst>
                </a:gridCol>
                <a:gridCol w="3699804">
                  <a:extLst>
                    <a:ext uri="{9D8B030D-6E8A-4147-A177-3AD203B41FA5}">
                      <a16:colId xmlns:a16="http://schemas.microsoft.com/office/drawing/2014/main" val="2611274135"/>
                    </a:ext>
                  </a:extLst>
                </a:gridCol>
                <a:gridCol w="3334043">
                  <a:extLst>
                    <a:ext uri="{9D8B030D-6E8A-4147-A177-3AD203B41FA5}">
                      <a16:colId xmlns:a16="http://schemas.microsoft.com/office/drawing/2014/main" val="3080897082"/>
                    </a:ext>
                  </a:extLst>
                </a:gridCol>
                <a:gridCol w="3108959">
                  <a:extLst>
                    <a:ext uri="{9D8B030D-6E8A-4147-A177-3AD203B41FA5}">
                      <a16:colId xmlns:a16="http://schemas.microsoft.com/office/drawing/2014/main" val="1390545112"/>
                    </a:ext>
                  </a:extLst>
                </a:gridCol>
              </a:tblGrid>
              <a:tr h="759656">
                <a:tc>
                  <a:txBody>
                    <a:bodyPr/>
                    <a:lstStyle/>
                    <a:p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does it mean?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Why do you think it is important for Muslims to know this?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46313"/>
                  </a:ext>
                </a:extLst>
              </a:tr>
              <a:tr h="1257183">
                <a:tc>
                  <a:txBody>
                    <a:bodyPr/>
                    <a:lstStyle/>
                    <a:p>
                      <a:r>
                        <a:rPr lang="en-GB" dirty="0"/>
                        <a:t>Law and Commandments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67811"/>
                  </a:ext>
                </a:extLst>
              </a:tr>
              <a:tr h="1117629">
                <a:tc>
                  <a:txBody>
                    <a:bodyPr/>
                    <a:lstStyle/>
                    <a:p>
                      <a:r>
                        <a:rPr lang="en-GB" dirty="0"/>
                        <a:t>Historical Accounts (stories)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24956"/>
                  </a:ext>
                </a:extLst>
              </a:tr>
              <a:tr h="1257183">
                <a:tc>
                  <a:txBody>
                    <a:bodyPr/>
                    <a:lstStyle/>
                    <a:p>
                      <a:r>
                        <a:rPr lang="en-GB" dirty="0"/>
                        <a:t>Qualities of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321"/>
                  </a:ext>
                </a:extLst>
              </a:tr>
              <a:tr h="676945">
                <a:tc>
                  <a:txBody>
                    <a:bodyPr/>
                    <a:lstStyle/>
                    <a:p>
                      <a:r>
                        <a:rPr lang="en-GB" dirty="0"/>
                        <a:t>The life after death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436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8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A85A-DA42-455B-AE8B-9F0F8FB3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Verses from Quran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55EB5-DC9D-4CA8-ACF8-125FD9EE8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He has only forbidden to you dead animals, blood, the flesh of swine…</a:t>
            </a:r>
          </a:p>
          <a:p>
            <a:r>
              <a:rPr lang="en-GB" dirty="0"/>
              <a:t>Their garments will be of fine green silk, and gold embroidery. They will be adorned with bracelets of silver, and their Lord will give them a pure drink.</a:t>
            </a:r>
          </a:p>
          <a:p>
            <a:r>
              <a:rPr lang="en-GB" dirty="0"/>
              <a:t>Say, He is Allah the One.</a:t>
            </a:r>
          </a:p>
          <a:p>
            <a:r>
              <a:rPr lang="en-GB" dirty="0"/>
              <a:t>All praise is [due] to Allah, Lord of the worlds.</a:t>
            </a:r>
          </a:p>
          <a:p>
            <a:r>
              <a:rPr lang="en-GB" dirty="0"/>
              <a:t>So they said, ‘Noah, if you do not stop this, you will be stoned.’</a:t>
            </a:r>
          </a:p>
          <a:p>
            <a:r>
              <a:rPr lang="en-GB" dirty="0"/>
              <a:t>So do not attribute to Allah equals...</a:t>
            </a:r>
          </a:p>
        </p:txBody>
      </p:sp>
    </p:spTree>
    <p:extLst>
      <p:ext uri="{BB962C8B-B14F-4D97-AF65-F5344CB8AC3E}">
        <p14:creationId xmlns:p14="http://schemas.microsoft.com/office/powerpoint/2010/main" val="2528995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4E6AA9-61EA-4B01-8A7A-7E3EFB1CD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The Quran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914AC2-206B-47BF-8604-C6BC8C31C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GB" sz="2000" dirty="0">
                <a:solidFill>
                  <a:schemeClr val="bg1"/>
                </a:solidFill>
              </a:rPr>
              <a:t>To explore what the Quran contains.</a:t>
            </a:r>
          </a:p>
          <a:p>
            <a:pPr algn="l"/>
            <a:r>
              <a:rPr lang="en-GB" sz="2000" dirty="0">
                <a:solidFill>
                  <a:schemeClr val="bg1"/>
                </a:solidFill>
              </a:rPr>
              <a:t>To understand why the Quran is important to Muslims.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7" name="Picture 3" descr="Image result for quran">
            <a:hlinkClick r:id="rId2"/>
            <a:extLst>
              <a:ext uri="{FF2B5EF4-FFF2-40B4-BE49-F238E27FC236}">
                <a16:creationId xmlns:a16="http://schemas.microsoft.com/office/drawing/2014/main" id="{B578D1F4-9FF1-4E63-8ED3-D42CB8828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382" y="885329"/>
            <a:ext cx="4047843" cy="371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68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87D2F-E724-48D9-BD9F-E70BE9AFC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Learning outcomes: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75FD82-80E3-49EA-AA4D-838F17F619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08605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715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D9BA-8839-41F6-B633-340D5876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816561"/>
          </a:xfrm>
        </p:spPr>
        <p:txBody>
          <a:bodyPr>
            <a:normAutofit/>
          </a:bodyPr>
          <a:lstStyle/>
          <a:p>
            <a:r>
              <a:rPr lang="en-GB" sz="3600" b="1" dirty="0"/>
              <a:t>STARTER: Self marking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4184462-CE71-4FD0-AFDC-9434388A1C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557947"/>
              </p:ext>
            </p:extLst>
          </p:nvPr>
        </p:nvGraphicFramePr>
        <p:xfrm>
          <a:off x="159434" y="917028"/>
          <a:ext cx="11873132" cy="6146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326">
                  <a:extLst>
                    <a:ext uri="{9D8B030D-6E8A-4147-A177-3AD203B41FA5}">
                      <a16:colId xmlns:a16="http://schemas.microsoft.com/office/drawing/2014/main" val="3039803138"/>
                    </a:ext>
                  </a:extLst>
                </a:gridCol>
                <a:gridCol w="3526302">
                  <a:extLst>
                    <a:ext uri="{9D8B030D-6E8A-4147-A177-3AD203B41FA5}">
                      <a16:colId xmlns:a16="http://schemas.microsoft.com/office/drawing/2014/main" val="2611274135"/>
                    </a:ext>
                  </a:extLst>
                </a:gridCol>
                <a:gridCol w="3507545">
                  <a:extLst>
                    <a:ext uri="{9D8B030D-6E8A-4147-A177-3AD203B41FA5}">
                      <a16:colId xmlns:a16="http://schemas.microsoft.com/office/drawing/2014/main" val="3080897082"/>
                    </a:ext>
                  </a:extLst>
                </a:gridCol>
                <a:gridCol w="3108959">
                  <a:extLst>
                    <a:ext uri="{9D8B030D-6E8A-4147-A177-3AD203B41FA5}">
                      <a16:colId xmlns:a16="http://schemas.microsoft.com/office/drawing/2014/main" val="1390545112"/>
                    </a:ext>
                  </a:extLst>
                </a:gridCol>
              </a:tblGrid>
              <a:tr h="759656">
                <a:tc>
                  <a:txBody>
                    <a:bodyPr/>
                    <a:lstStyle/>
                    <a:p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does it mean?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Why do you think it is important for Muslims to know this?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46313"/>
                  </a:ext>
                </a:extLst>
              </a:tr>
              <a:tr h="1257183">
                <a:tc>
                  <a:txBody>
                    <a:bodyPr/>
                    <a:lstStyle/>
                    <a:p>
                      <a:r>
                        <a:rPr lang="en-GB" b="1" dirty="0"/>
                        <a:t>Law and Commandments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 has only forbidden to you dead animals, blood, the flesh of swine…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So do not attribute to Allah equals...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Muslims are not allowed to eat certain things.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Muslims cannot believe that anyone is equal o Allah in any way.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67811"/>
                  </a:ext>
                </a:extLst>
              </a:tr>
              <a:tr h="1117629">
                <a:tc>
                  <a:txBody>
                    <a:bodyPr/>
                    <a:lstStyle/>
                    <a:p>
                      <a:r>
                        <a:rPr lang="en-GB" b="1" dirty="0"/>
                        <a:t>Historical Accounts (stories)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So they said, ‘Noah, if you do not stop this, you will be stoned.’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people of Noah said if he does not stop telling them to worship God they will punish him.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24956"/>
                  </a:ext>
                </a:extLst>
              </a:tr>
              <a:tr h="1257183">
                <a:tc>
                  <a:txBody>
                    <a:bodyPr/>
                    <a:lstStyle/>
                    <a:p>
                      <a:r>
                        <a:rPr lang="en-GB" b="1" dirty="0"/>
                        <a:t>Qualities of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Say, He is Allah the One.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All praise is [due] to Allah, Lord of the worlds.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Allah is one.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Every kind of praise to for Allah and the whole world belongs to Him.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321"/>
                  </a:ext>
                </a:extLst>
              </a:tr>
              <a:tr h="676945">
                <a:tc>
                  <a:txBody>
                    <a:bodyPr/>
                    <a:lstStyle/>
                    <a:p>
                      <a:r>
                        <a:rPr lang="en-GB" b="1" dirty="0"/>
                        <a:t>The life after death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Their garments will be of fine green silk, and gold embroidery.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This is a description of what the people in Jannah will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436066"/>
                  </a:ext>
                </a:extLst>
              </a:tr>
            </a:tbl>
          </a:graphicData>
        </a:graphic>
      </p:graphicFrame>
      <p:pic>
        <p:nvPicPr>
          <p:cNvPr id="1026" name="Picture 2" descr="Image result for blue pen clipart">
            <a:extLst>
              <a:ext uri="{FF2B5EF4-FFF2-40B4-BE49-F238E27FC236}">
                <a16:creationId xmlns:a16="http://schemas.microsoft.com/office/drawing/2014/main" id="{171D3AE7-DFF7-4218-AB9B-8EB0B7083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1" y="0"/>
            <a:ext cx="776141" cy="89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14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F829-CDCE-48CE-8CBD-E55051B1C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DF2DC-1F7F-4146-A85D-E1B0DEEDB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through your information sheets on the Quran and highlight the key information.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AF05905A-2D9A-42D5-A6C2-485C0B575666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3" cstate="print"/>
          <a:stretch>
            <a:fillRect/>
          </a:stretch>
        </p:blipFill>
        <p:spPr>
          <a:xfrm>
            <a:off x="1774304" y="4863117"/>
            <a:ext cx="244475" cy="2444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7BFFF65-808E-4626-A8A6-9055CE7FA139}"/>
              </a:ext>
            </a:extLst>
          </p:cNvPr>
          <p:cNvSpPr/>
          <p:nvPr/>
        </p:nvSpPr>
        <p:spPr>
          <a:xfrm>
            <a:off x="838200" y="4071029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12CC0C-B47F-4E10-AA45-A14293246F2E}"/>
              </a:ext>
            </a:extLst>
          </p:cNvPr>
          <p:cNvSpPr/>
          <p:nvPr/>
        </p:nvSpPr>
        <p:spPr>
          <a:xfrm>
            <a:off x="838200" y="4071029"/>
            <a:ext cx="2052228" cy="20522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5606EC-0948-42BD-84C4-13881061DABF}"/>
              </a:ext>
            </a:extLst>
          </p:cNvPr>
          <p:cNvSpPr txBox="1"/>
          <p:nvPr/>
        </p:nvSpPr>
        <p:spPr>
          <a:xfrm>
            <a:off x="1104330" y="356697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 minutes</a:t>
            </a:r>
          </a:p>
        </p:txBody>
      </p:sp>
      <p:pic>
        <p:nvPicPr>
          <p:cNvPr id="8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70904FD6-7BD3-47FB-BFD3-921F4BD0FB4C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3" cstate="print"/>
          <a:stretch>
            <a:fillRect/>
          </a:stretch>
        </p:blipFill>
        <p:spPr>
          <a:xfrm>
            <a:off x="4601834" y="4905508"/>
            <a:ext cx="244475" cy="2444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D086EC6-3814-476D-AA89-78BEA414B9B8}"/>
              </a:ext>
            </a:extLst>
          </p:cNvPr>
          <p:cNvSpPr/>
          <p:nvPr/>
        </p:nvSpPr>
        <p:spPr>
          <a:xfrm>
            <a:off x="4043772" y="4113420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F446A-E795-4B97-9CE4-4F1274BAC2DD}"/>
              </a:ext>
            </a:extLst>
          </p:cNvPr>
          <p:cNvSpPr/>
          <p:nvPr/>
        </p:nvSpPr>
        <p:spPr>
          <a:xfrm>
            <a:off x="4043772" y="4113420"/>
            <a:ext cx="2052228" cy="2052228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C58404-66D6-41D8-8DD7-EF2624CF0E65}"/>
              </a:ext>
            </a:extLst>
          </p:cNvPr>
          <p:cNvSpPr txBox="1"/>
          <p:nvPr/>
        </p:nvSpPr>
        <p:spPr>
          <a:xfrm>
            <a:off x="4309902" y="3609364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 minutes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3F5215-6FE4-4CBD-B071-D585E30BBBA0}"/>
              </a:ext>
            </a:extLst>
          </p:cNvPr>
          <p:cNvSpPr/>
          <p:nvPr/>
        </p:nvSpPr>
        <p:spPr>
          <a:xfrm>
            <a:off x="5829870" y="381575"/>
            <a:ext cx="6096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lvl="0"/>
            <a:r>
              <a:rPr lang="en-US" dirty="0"/>
              <a:t>I can explain how the Quran is used in a Muslim’s day-to-day life.</a:t>
            </a:r>
          </a:p>
        </p:txBody>
      </p:sp>
    </p:spTree>
    <p:extLst>
      <p:ext uri="{BB962C8B-B14F-4D97-AF65-F5344CB8AC3E}">
        <p14:creationId xmlns:p14="http://schemas.microsoft.com/office/powerpoint/2010/main" val="18379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C842-D3A1-4CC5-BB96-04E2B1043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L/O: To explore what the Quran contains.</a:t>
            </a:r>
            <a:br>
              <a:rPr lang="en-GB" sz="2400" dirty="0"/>
            </a:br>
            <a:r>
              <a:rPr lang="en-GB" sz="2400" dirty="0"/>
              <a:t>         To understand why the Quran is important to Muslims.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B1F66-61F6-45CC-955E-961BC971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27991"/>
          </a:xfrm>
        </p:spPr>
        <p:txBody>
          <a:bodyPr/>
          <a:lstStyle/>
          <a:p>
            <a:pPr marL="514350" indent="-514350">
              <a:buAutoNum type="alphaUcParenR"/>
            </a:pPr>
            <a:r>
              <a:rPr lang="en-GB" sz="2000" dirty="0"/>
              <a:t>What is the Quran?</a:t>
            </a:r>
          </a:p>
          <a:p>
            <a:pPr marL="514350" indent="-514350">
              <a:buAutoNum type="alphaUcParenR"/>
            </a:pPr>
            <a:r>
              <a:rPr lang="en-GB" sz="2000" dirty="0"/>
              <a:t>Give 2 ways Muslims use the Quran.</a:t>
            </a:r>
          </a:p>
          <a:p>
            <a:pPr marL="514350" indent="-514350">
              <a:buAutoNum type="alphaUcParenR"/>
            </a:pPr>
            <a:r>
              <a:rPr lang="en-GB" sz="2000" dirty="0"/>
              <a:t>Explain 2 reasons why the Quran is important to Muslims.</a:t>
            </a:r>
          </a:p>
          <a:p>
            <a:pPr marL="514350" indent="-514350">
              <a:buAutoNum type="alphaUcParenR"/>
            </a:pPr>
            <a:r>
              <a:rPr lang="en-GB" sz="2000" dirty="0"/>
              <a:t>Why may someone say that you should not follow a book revealed hundreds of years ago. Write down reasons why they would say this.</a:t>
            </a:r>
          </a:p>
          <a:p>
            <a:pPr marL="0" indent="0">
              <a:buNone/>
            </a:pPr>
            <a:r>
              <a:rPr lang="en-GB" b="1" dirty="0"/>
              <a:t>Challenge: </a:t>
            </a:r>
            <a:r>
              <a:rPr lang="en-GB" sz="2000" dirty="0"/>
              <a:t>What will Muslims say to the above?</a:t>
            </a:r>
            <a:endParaRPr lang="en-GB" dirty="0"/>
          </a:p>
        </p:txBody>
      </p:sp>
      <p:pic>
        <p:nvPicPr>
          <p:cNvPr id="7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6C6FD5C2-DBB4-452F-B4AA-2C15A471A289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4" cstate="print"/>
          <a:stretch>
            <a:fillRect/>
          </a:stretch>
        </p:blipFill>
        <p:spPr>
          <a:xfrm>
            <a:off x="1774304" y="5516019"/>
            <a:ext cx="244475" cy="24447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5DE9970-9122-45E1-9760-1757CFF3F591}"/>
              </a:ext>
            </a:extLst>
          </p:cNvPr>
          <p:cNvSpPr/>
          <p:nvPr/>
        </p:nvSpPr>
        <p:spPr>
          <a:xfrm>
            <a:off x="838200" y="4723931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EEEB42-DAFB-4F3C-A3AF-107ED324E960}"/>
              </a:ext>
            </a:extLst>
          </p:cNvPr>
          <p:cNvSpPr/>
          <p:nvPr/>
        </p:nvSpPr>
        <p:spPr>
          <a:xfrm>
            <a:off x="838200" y="4723931"/>
            <a:ext cx="2052228" cy="20522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87950-E066-435B-9A9B-F40ECC7143F5}"/>
              </a:ext>
            </a:extLst>
          </p:cNvPr>
          <p:cNvSpPr txBox="1"/>
          <p:nvPr/>
        </p:nvSpPr>
        <p:spPr>
          <a:xfrm>
            <a:off x="1018569" y="4219875"/>
            <a:ext cx="1691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10 minutes</a:t>
            </a:r>
          </a:p>
        </p:txBody>
      </p:sp>
      <p:pic>
        <p:nvPicPr>
          <p:cNvPr id="11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5135AD22-67D0-42E8-AC6F-8DE1B77E785D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4" cstate="print"/>
          <a:stretch>
            <a:fillRect/>
          </a:stretch>
        </p:blipFill>
        <p:spPr>
          <a:xfrm>
            <a:off x="4204225" y="5516019"/>
            <a:ext cx="244475" cy="24447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5D6715D-0139-4BF9-B993-A4E4E6AE0A4F}"/>
              </a:ext>
            </a:extLst>
          </p:cNvPr>
          <p:cNvSpPr/>
          <p:nvPr/>
        </p:nvSpPr>
        <p:spPr>
          <a:xfrm>
            <a:off x="3646163" y="4723931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4ADEDB8-C77C-44BD-AA56-07E9723BCE40}"/>
              </a:ext>
            </a:extLst>
          </p:cNvPr>
          <p:cNvSpPr/>
          <p:nvPr/>
        </p:nvSpPr>
        <p:spPr>
          <a:xfrm>
            <a:off x="3646163" y="4723931"/>
            <a:ext cx="2052228" cy="2052228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FAC9FC-234C-44CE-BDB3-C5A2287B5F84}"/>
              </a:ext>
            </a:extLst>
          </p:cNvPr>
          <p:cNvSpPr txBox="1"/>
          <p:nvPr/>
        </p:nvSpPr>
        <p:spPr>
          <a:xfrm>
            <a:off x="3912293" y="4219875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 minutes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792282-4069-41CF-8C40-FE8663C560C2}"/>
              </a:ext>
            </a:extLst>
          </p:cNvPr>
          <p:cNvSpPr/>
          <p:nvPr/>
        </p:nvSpPr>
        <p:spPr>
          <a:xfrm>
            <a:off x="5800579" y="116155"/>
            <a:ext cx="6096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lvl="0"/>
            <a:r>
              <a:rPr lang="en-US" dirty="0"/>
              <a:t>I can explain how the Quran is used in a Muslim’s day-to-day life.</a:t>
            </a:r>
          </a:p>
        </p:txBody>
      </p:sp>
    </p:spTree>
    <p:extLst>
      <p:ext uri="{BB962C8B-B14F-4D97-AF65-F5344CB8AC3E}">
        <p14:creationId xmlns:p14="http://schemas.microsoft.com/office/powerpoint/2010/main" val="1222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FB2A-9428-4AD8-8746-5D0D9E61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Plenary: True/False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7EFDB-B2B6-40F3-9F88-DD157CEDF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Quran is important to Muslims because they believe it is the word of Allah.</a:t>
            </a:r>
          </a:p>
          <a:p>
            <a:r>
              <a:rPr lang="en-GB" dirty="0"/>
              <a:t>The Quran is only available in the Arabic language.</a:t>
            </a:r>
          </a:p>
          <a:p>
            <a:r>
              <a:rPr lang="en-GB" dirty="0"/>
              <a:t>The Quran has been changed a few times.</a:t>
            </a:r>
          </a:p>
          <a:p>
            <a:r>
              <a:rPr lang="en-GB" dirty="0"/>
              <a:t>The Quran does not contain any examples of faithful believers. </a:t>
            </a:r>
          </a:p>
          <a:p>
            <a:r>
              <a:rPr lang="en-GB" dirty="0"/>
              <a:t>The Quran mentions important people from Christianity and Judaism.</a:t>
            </a:r>
          </a:p>
          <a:p>
            <a:r>
              <a:rPr lang="en-GB" dirty="0"/>
              <a:t>Muslims must recite Bismillah at the beginning of every surah.</a:t>
            </a:r>
          </a:p>
          <a:p>
            <a:r>
              <a:rPr lang="en-GB" dirty="0"/>
              <a:t>The Quran teaches that scriptures from others religions are also true and must be followed.</a:t>
            </a:r>
          </a:p>
        </p:txBody>
      </p:sp>
    </p:spTree>
    <p:extLst>
      <p:ext uri="{BB962C8B-B14F-4D97-AF65-F5344CB8AC3E}">
        <p14:creationId xmlns:p14="http://schemas.microsoft.com/office/powerpoint/2010/main" val="225634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D847B8-975B-46FD-A797-924D1246F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GB" sz="4000">
                <a:solidFill>
                  <a:srgbClr val="FFFFFF"/>
                </a:solidFill>
              </a:rPr>
              <a:t>Showing respect to the Quran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80F1F-5DEA-44A2-8E33-E00B4FA4F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804672"/>
            <a:ext cx="6281928" cy="524865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/>
              <a:t>L/O: To know the importance of showing respect to the Quran for Muslims.</a:t>
            </a:r>
          </a:p>
          <a:p>
            <a:endParaRPr lang="en-GB" sz="2000" dirty="0"/>
          </a:p>
          <a:p>
            <a:r>
              <a:rPr lang="en-GB" sz="2000" b="1" dirty="0">
                <a:solidFill>
                  <a:srgbClr val="FF0000"/>
                </a:solidFill>
              </a:rPr>
              <a:t>I know how Muslims show respect to the Quran.</a:t>
            </a:r>
          </a:p>
          <a:p>
            <a:endParaRPr lang="en-GB" sz="2000" b="1" dirty="0"/>
          </a:p>
          <a:p>
            <a:r>
              <a:rPr lang="en-GB" sz="2000" b="1" dirty="0">
                <a:solidFill>
                  <a:schemeClr val="accent4"/>
                </a:solidFill>
              </a:rPr>
              <a:t>I can explain why showing respect to the Quran is important for Muslims.</a:t>
            </a:r>
          </a:p>
          <a:p>
            <a:endParaRPr lang="en-GB" sz="2000" b="1" dirty="0"/>
          </a:p>
          <a:p>
            <a:r>
              <a:rPr lang="en-GB" sz="2000" b="1" dirty="0">
                <a:solidFill>
                  <a:srgbClr val="00B050"/>
                </a:solidFill>
              </a:rPr>
              <a:t>I can give my own opinions, with reasons, about this practise.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93702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F829-CDCE-48CE-8CBD-E55051B1C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DF2DC-1F7F-4146-A85D-E1B0DEEDB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through your information sheets on showing respect to the Quran and make notes on the key information.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AF05905A-2D9A-42D5-A6C2-485C0B575666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3" cstate="print"/>
          <a:stretch>
            <a:fillRect/>
          </a:stretch>
        </p:blipFill>
        <p:spPr>
          <a:xfrm>
            <a:off x="1774304" y="4863117"/>
            <a:ext cx="244475" cy="2444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7BFFF65-808E-4626-A8A6-9055CE7FA139}"/>
              </a:ext>
            </a:extLst>
          </p:cNvPr>
          <p:cNvSpPr/>
          <p:nvPr/>
        </p:nvSpPr>
        <p:spPr>
          <a:xfrm>
            <a:off x="838200" y="4071029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12CC0C-B47F-4E10-AA45-A14293246F2E}"/>
              </a:ext>
            </a:extLst>
          </p:cNvPr>
          <p:cNvSpPr/>
          <p:nvPr/>
        </p:nvSpPr>
        <p:spPr>
          <a:xfrm>
            <a:off x="838200" y="4071029"/>
            <a:ext cx="2052228" cy="20522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5606EC-0948-42BD-84C4-13881061DABF}"/>
              </a:ext>
            </a:extLst>
          </p:cNvPr>
          <p:cNvSpPr txBox="1"/>
          <p:nvPr/>
        </p:nvSpPr>
        <p:spPr>
          <a:xfrm>
            <a:off x="1104330" y="356697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 minutes</a:t>
            </a:r>
          </a:p>
        </p:txBody>
      </p:sp>
      <p:pic>
        <p:nvPicPr>
          <p:cNvPr id="8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70904FD6-7BD3-47FB-BFD3-921F4BD0FB4C}"/>
              </a:ext>
            </a:extLst>
          </p:cNvPr>
          <p:cNvPicPr>
            <a:picLocks noRot="1" noChangeAspect="1"/>
          </p:cNvPicPr>
          <p:nvPr>
            <a:wavAudioFile r:embed="rId1" name="MS900074799[1].wav"/>
          </p:nvPr>
        </p:nvPicPr>
        <p:blipFill>
          <a:blip r:embed="rId3" cstate="print"/>
          <a:stretch>
            <a:fillRect/>
          </a:stretch>
        </p:blipFill>
        <p:spPr>
          <a:xfrm>
            <a:off x="4601834" y="4905508"/>
            <a:ext cx="244475" cy="2444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D086EC6-3814-476D-AA89-78BEA414B9B8}"/>
              </a:ext>
            </a:extLst>
          </p:cNvPr>
          <p:cNvSpPr/>
          <p:nvPr/>
        </p:nvSpPr>
        <p:spPr>
          <a:xfrm>
            <a:off x="4043772" y="4113420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F446A-E795-4B97-9CE4-4F1274BAC2DD}"/>
              </a:ext>
            </a:extLst>
          </p:cNvPr>
          <p:cNvSpPr/>
          <p:nvPr/>
        </p:nvSpPr>
        <p:spPr>
          <a:xfrm>
            <a:off x="4043772" y="4113420"/>
            <a:ext cx="2052228" cy="2052228"/>
          </a:xfrm>
          <a:prstGeom prst="ellipse">
            <a:avLst/>
          </a:prstGeom>
          <a:solidFill>
            <a:srgbClr val="33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C58404-66D6-41D8-8DD7-EF2624CF0E65}"/>
              </a:ext>
            </a:extLst>
          </p:cNvPr>
          <p:cNvSpPr txBox="1"/>
          <p:nvPr/>
        </p:nvSpPr>
        <p:spPr>
          <a:xfrm>
            <a:off x="4309902" y="3609364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 minutes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3F5215-6FE4-4CBD-B071-D585E30BBBA0}"/>
              </a:ext>
            </a:extLst>
          </p:cNvPr>
          <p:cNvSpPr/>
          <p:nvPr/>
        </p:nvSpPr>
        <p:spPr>
          <a:xfrm>
            <a:off x="5829870" y="381575"/>
            <a:ext cx="6096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lvl="0"/>
            <a:r>
              <a:rPr lang="en-US" dirty="0"/>
              <a:t>I know how Muslims show respect to the Quran.</a:t>
            </a:r>
          </a:p>
        </p:txBody>
      </p:sp>
    </p:spTree>
    <p:extLst>
      <p:ext uri="{BB962C8B-B14F-4D97-AF65-F5344CB8AC3E}">
        <p14:creationId xmlns:p14="http://schemas.microsoft.com/office/powerpoint/2010/main" val="137999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26348" b="6565"/>
          <a:stretch/>
        </p:blipFill>
        <p:spPr>
          <a:xfrm>
            <a:off x="265176" y="118872"/>
            <a:ext cx="9427464" cy="661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54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BD18D-620D-41B5-99EA-5EFBF9D32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>
            <a:normAutofit/>
          </a:bodyPr>
          <a:lstStyle/>
          <a:p>
            <a:r>
              <a:rPr lang="en-GB" dirty="0"/>
              <a:t>Activity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2D121-075D-47E0-BD41-5EAD89338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974574"/>
            <a:ext cx="6586489" cy="4249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Create a poster for a Quran class with information on how to show respect to the Quran including how to handle it when using it and why respecting it is important.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Challenge:  </a:t>
            </a:r>
          </a:p>
          <a:p>
            <a:pPr marL="0" indent="0">
              <a:buNone/>
            </a:pPr>
            <a:r>
              <a:rPr lang="en-GB" sz="2400" dirty="0"/>
              <a:t>1. In your poster explain why Muslims must have the right intention when they prepare to read Quran. </a:t>
            </a:r>
          </a:p>
          <a:p>
            <a:pPr marL="0" indent="0">
              <a:buNone/>
            </a:pPr>
            <a:r>
              <a:rPr lang="en-GB" sz="2400" dirty="0"/>
              <a:t>2. Q) Muslims must always handle the Quran respectfully. Do you think this is the best way of showing respect to the Quran?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1027" name="Picture 3" descr="Image result for frame clipart">
            <a:hlinkClick r:id="rId2"/>
            <a:extLst>
              <a:ext uri="{FF2B5EF4-FFF2-40B4-BE49-F238E27FC236}">
                <a16:creationId xmlns:a16="http://schemas.microsoft.com/office/drawing/2014/main" id="{5A051424-826F-4154-BD40-BE303DCFBA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r="4854" b="-1"/>
          <a:stretch/>
        </p:blipFill>
        <p:spPr bwMode="auto">
          <a:xfrm>
            <a:off x="7556409" y="640082"/>
            <a:ext cx="3995928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98745E-1C5B-4178-BE2E-3F9714B94EE9}"/>
              </a:ext>
            </a:extLst>
          </p:cNvPr>
          <p:cNvSpPr txBox="1"/>
          <p:nvPr/>
        </p:nvSpPr>
        <p:spPr>
          <a:xfrm>
            <a:off x="8070129" y="1034885"/>
            <a:ext cx="296848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SUCCESS CRITERIA:</a:t>
            </a:r>
          </a:p>
          <a:p>
            <a:pPr lvl="0"/>
            <a:r>
              <a:rPr lang="en-US" sz="1600" b="1" dirty="0"/>
              <a:t>Original</a:t>
            </a:r>
            <a:r>
              <a:rPr lang="en-US" sz="1600" dirty="0"/>
              <a:t> - Something eye-catching that makes the public want to stop and read it (color, pictures, drawings, unusual shape, etc.)</a:t>
            </a:r>
            <a:endParaRPr lang="en-GB" sz="1600" dirty="0"/>
          </a:p>
          <a:p>
            <a:r>
              <a:rPr lang="en-US" sz="1600" dirty="0"/>
              <a:t> </a:t>
            </a:r>
            <a:endParaRPr lang="en-GB" sz="1600" dirty="0"/>
          </a:p>
          <a:p>
            <a:pPr lvl="0"/>
            <a:r>
              <a:rPr lang="en-US" sz="1600" b="1" dirty="0"/>
              <a:t>Colorful </a:t>
            </a:r>
            <a:r>
              <a:rPr lang="en-US" sz="1600" dirty="0"/>
              <a:t>- Use color for emphasis, variety, and to get and hold attention. </a:t>
            </a:r>
          </a:p>
          <a:p>
            <a:pPr lvl="0"/>
            <a:r>
              <a:rPr lang="en-US" sz="1600" dirty="0"/>
              <a:t> </a:t>
            </a:r>
            <a:endParaRPr lang="en-GB" sz="1600" dirty="0"/>
          </a:p>
          <a:p>
            <a:pPr lvl="0"/>
            <a:r>
              <a:rPr lang="en-US" sz="1600" b="1" dirty="0" err="1"/>
              <a:t>Organised</a:t>
            </a:r>
            <a:r>
              <a:rPr lang="en-US" sz="1600" dirty="0"/>
              <a:t> - Make your points easy to read and follow.</a:t>
            </a:r>
            <a:endParaRPr lang="en-GB" sz="1600" dirty="0"/>
          </a:p>
          <a:p>
            <a:endParaRPr lang="en-GB" sz="1600" dirty="0"/>
          </a:p>
          <a:p>
            <a:pPr lvl="0"/>
            <a:r>
              <a:rPr lang="en-US" sz="1600" b="1" dirty="0"/>
              <a:t>Educational</a:t>
            </a:r>
            <a:r>
              <a:rPr lang="en-US" sz="1600" dirty="0"/>
              <a:t> - Use a poster when it helps explain a point more clearly to your audience.</a:t>
            </a:r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924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905</Words>
  <Application>Microsoft Office PowerPoint</Application>
  <PresentationFormat>Widescreen</PresentationFormat>
  <Paragraphs>108</Paragraphs>
  <Slides>12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STARTER</vt:lpstr>
      <vt:lpstr>Verses from Quran</vt:lpstr>
      <vt:lpstr>The Quran </vt:lpstr>
      <vt:lpstr>Learning outcomes:</vt:lpstr>
      <vt:lpstr>STARTER: Self marking</vt:lpstr>
      <vt:lpstr>Activity 1</vt:lpstr>
      <vt:lpstr>L/O: To explore what the Quran contains.          To understand why the Quran is important to Muslims.</vt:lpstr>
      <vt:lpstr>Plenary: True/False</vt:lpstr>
      <vt:lpstr>Showing respect to the Quran</vt:lpstr>
      <vt:lpstr>Activity 1</vt:lpstr>
      <vt:lpstr>PowerPoint Presentation</vt:lpstr>
      <vt:lpstr>Activity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Huzaifah Hayat</dc:creator>
  <cp:lastModifiedBy>halimah hayat</cp:lastModifiedBy>
  <cp:revision>4</cp:revision>
  <dcterms:created xsi:type="dcterms:W3CDTF">2019-09-28T15:16:44Z</dcterms:created>
  <dcterms:modified xsi:type="dcterms:W3CDTF">2019-11-02T17:36:27Z</dcterms:modified>
</cp:coreProperties>
</file>